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7" r:id="rId3"/>
    <p:sldId id="266" r:id="rId4"/>
    <p:sldId id="265" r:id="rId5"/>
    <p:sldId id="270" r:id="rId6"/>
    <p:sldId id="264" r:id="rId7"/>
    <p:sldId id="263" r:id="rId8"/>
    <p:sldId id="261" r:id="rId9"/>
    <p:sldId id="262" r:id="rId10"/>
    <p:sldId id="257"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B46E51-B742-29AB-B712-24C44E86014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BA0BD56-79EE-E3D5-D2AD-912E8F7CF6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CB6B03C-3F9E-3F94-E400-0154311B6DBB}"/>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745D5226-8447-C2D7-4B67-9812BD63F94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5DC8649-DA97-C5E4-4FD0-AD7FF0A5C5B7}"/>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127690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B6068B-073E-7A29-B111-FBE2B9A530E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A6FD3C7-B166-D7D0-3249-D51CF7BB833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B97C01E-3987-5642-E4A9-619AFA1B9D98}"/>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7D32A6E2-59C1-7364-2931-388BF3424CC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DDC4A68-D72D-80C1-6120-AC818A7A1C7E}"/>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3403357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5B4924-0589-3738-5EAA-CAED683A964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EF5571CE-6071-6088-D65E-26458982A0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B7F81FD-CD4B-5DFE-718E-FE3E3F7898AE}"/>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4810428B-1919-A731-89C2-5DB3BFB614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D8B0257-BFCD-4A47-E1DF-74A2993A8E78}"/>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2064220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D436D4-E3D0-794B-7AB3-BF75AA7459B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A6A7810-CF06-F86B-7471-58EB4C0645A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7939376-AC9C-429B-1374-F1C97C72E7C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CAE411F-6DD3-D1D3-C9E2-585C795E37A7}"/>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6" name="Espaço Reservado para Rodapé 5">
            <a:extLst>
              <a:ext uri="{FF2B5EF4-FFF2-40B4-BE49-F238E27FC236}">
                <a16:creationId xmlns:a16="http://schemas.microsoft.com/office/drawing/2014/main" id="{32FA21D9-B9A9-611D-9702-7694796C0D4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C02E0D5-181C-833F-A3F0-0A87A547295A}"/>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2385210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EB9208-0363-4449-B8AC-707C86CD3A1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90E5F1C-8AE8-4198-F666-DAD8C86788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86ACB66-3E25-738E-06B8-5416C343703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340D0C6-2E23-110D-116A-71F8A58478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340C1CFA-250B-CE2C-A5D7-228803E62CC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43D0CBE-A403-6C55-0EDD-A1BB6965F0B6}"/>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8" name="Espaço Reservado para Rodapé 7">
            <a:extLst>
              <a:ext uri="{FF2B5EF4-FFF2-40B4-BE49-F238E27FC236}">
                <a16:creationId xmlns:a16="http://schemas.microsoft.com/office/drawing/2014/main" id="{5692CF88-34BA-5104-3E9B-85D09A78F1D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E971CBE-1656-485A-C004-146C74F0F1CA}"/>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281428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F4E33E-2399-4C5C-592B-3E0E82CD86DF}"/>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43EEFA9-DBE3-D25B-421C-81375BA97E7E}"/>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4" name="Espaço Reservado para Rodapé 3">
            <a:extLst>
              <a:ext uri="{FF2B5EF4-FFF2-40B4-BE49-F238E27FC236}">
                <a16:creationId xmlns:a16="http://schemas.microsoft.com/office/drawing/2014/main" id="{3C3F49AD-D754-5289-B124-1F8140F8773C}"/>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95FA2A12-CB47-3232-9AAE-7B2C1D8361C7}"/>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289170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09A8CA3-C665-4960-5C00-D8BB82D2009E}"/>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3" name="Espaço Reservado para Rodapé 2">
            <a:extLst>
              <a:ext uri="{FF2B5EF4-FFF2-40B4-BE49-F238E27FC236}">
                <a16:creationId xmlns:a16="http://schemas.microsoft.com/office/drawing/2014/main" id="{80A22623-8F9B-2B5A-0A0B-01F690190648}"/>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AC4E277-D2E4-F419-C824-F4578B6483BB}"/>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39490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CE2745-6FBF-4BB7-00DA-30A182C18A5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7B00522-C756-14E9-9F53-13B10F9B85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7D75345-2DFA-C52B-6DA0-56BE06F82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6A7F67D-4063-8753-3A75-D76E3F6E1F4C}"/>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6" name="Espaço Reservado para Rodapé 5">
            <a:extLst>
              <a:ext uri="{FF2B5EF4-FFF2-40B4-BE49-F238E27FC236}">
                <a16:creationId xmlns:a16="http://schemas.microsoft.com/office/drawing/2014/main" id="{6FEA2674-02B3-9F12-A4BC-C066341C1B4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E5E73A-2251-7209-8208-305A8C2E1235}"/>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396192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8D41A-135A-D3A3-BA71-7EF384A6147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AB21788-9A93-E0FE-8B2C-DC6349D707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BED2619-E203-216F-1CBF-DED16D9248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F0AAD8E-5EA6-6A52-CE04-D6D4A6C27497}"/>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6" name="Espaço Reservado para Rodapé 5">
            <a:extLst>
              <a:ext uri="{FF2B5EF4-FFF2-40B4-BE49-F238E27FC236}">
                <a16:creationId xmlns:a16="http://schemas.microsoft.com/office/drawing/2014/main" id="{1CB95E0E-BD23-D4C7-3D38-9BDEC3BDD9F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0275E0A-42DA-2624-40CC-97394EA5120E}"/>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138505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99AF96-D1C2-3E47-EADA-1BF25654A4C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F41E8BC-8C6D-458C-9B20-B47D59273FF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649FEE-E6CA-8DE1-5FF5-9EAFE8CC9210}"/>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B44F353E-6B9E-4951-1E14-6A9216C8210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B1CF40E-C9F8-A486-1B28-7CDBEC7B5E70}"/>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421353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45AA742-43E8-0F0A-4DD9-3609AFA61BB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01A4FDC-9B21-2526-7FA3-22EC557378B2}"/>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8C94B90-93CA-5EA0-2304-A839F3BE751C}"/>
              </a:ext>
            </a:extLst>
          </p:cNvPr>
          <p:cNvSpPr>
            <a:spLocks noGrp="1"/>
          </p:cNvSpPr>
          <p:nvPr>
            <p:ph type="dt" sz="half" idx="10"/>
          </p:nvPr>
        </p:nvSpPr>
        <p:spPr/>
        <p:txBody>
          <a:body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BE338DD0-8B60-EA14-AA02-3081BF170EF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BD4215B-97CB-E043-71E4-8714F5436B7B}"/>
              </a:ext>
            </a:extLst>
          </p:cNvPr>
          <p:cNvSpPr>
            <a:spLocks noGrp="1"/>
          </p:cNvSpPr>
          <p:nvPr>
            <p:ph type="sldNum" sz="quarter" idx="12"/>
          </p:nvPr>
        </p:nvSpPr>
        <p:spPr/>
        <p:txBody>
          <a:bodyPr/>
          <a:lstStyle/>
          <a:p>
            <a:fld id="{745E7B3E-D552-4BB5-BB0F-127D483F4FBF}" type="slidenum">
              <a:rPr lang="pt-BR" smtClean="0"/>
              <a:t>‹nº›</a:t>
            </a:fld>
            <a:endParaRPr lang="pt-BR"/>
          </a:p>
        </p:txBody>
      </p:sp>
    </p:spTree>
    <p:extLst>
      <p:ext uri="{BB962C8B-B14F-4D97-AF65-F5344CB8AC3E}">
        <p14:creationId xmlns:p14="http://schemas.microsoft.com/office/powerpoint/2010/main" val="171797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D3A70A10-5F2E-6573-796D-FAB3980D4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38F167A-A06B-B63A-80C3-CE2866B976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312EE91-EF84-5301-F241-D3025B098B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6F5D8-C692-487F-B5E2-14A49A8416FE}" type="datetimeFigureOut">
              <a:rPr lang="pt-BR" smtClean="0"/>
              <a:t>05/07/2023</a:t>
            </a:fld>
            <a:endParaRPr lang="pt-BR"/>
          </a:p>
        </p:txBody>
      </p:sp>
      <p:sp>
        <p:nvSpPr>
          <p:cNvPr id="5" name="Espaço Reservado para Rodapé 4">
            <a:extLst>
              <a:ext uri="{FF2B5EF4-FFF2-40B4-BE49-F238E27FC236}">
                <a16:creationId xmlns:a16="http://schemas.microsoft.com/office/drawing/2014/main" id="{CFA3CA7F-99FC-D5B4-CC49-6316E30ADB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2639025F-D38C-E05F-A0D2-1BECE8E1E5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E7B3E-D552-4BB5-BB0F-127D483F4FBF}" type="slidenum">
              <a:rPr lang="pt-BR" smtClean="0"/>
              <a:t>‹nº›</a:t>
            </a:fld>
            <a:endParaRPr lang="pt-BR"/>
          </a:p>
        </p:txBody>
      </p:sp>
    </p:spTree>
    <p:extLst>
      <p:ext uri="{BB962C8B-B14F-4D97-AF65-F5344CB8AC3E}">
        <p14:creationId xmlns:p14="http://schemas.microsoft.com/office/powerpoint/2010/main" val="2192592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dirty="0">
                <a:solidFill>
                  <a:srgbClr val="FFFFFF"/>
                </a:solidFill>
                <a:effectLst>
                  <a:outerShdw blurRad="38100" dist="38100" dir="2700000" algn="tl">
                    <a:srgbClr val="000000">
                      <a:alpha val="43137"/>
                    </a:srgbClr>
                  </a:outerShdw>
                </a:effectLst>
                <a:latin typeface="+mj-lt"/>
                <a:ea typeface="+mj-ea"/>
                <a:cs typeface="+mj-cs"/>
              </a:rPr>
              <a:t>ZFM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na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Reforma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Tributária</a:t>
            </a:r>
            <a:r>
              <a:rPr lang="en-US" sz="4000" kern="1200" dirty="0">
                <a:solidFill>
                  <a:srgbClr val="FFFFFF"/>
                </a:solidFill>
                <a:effectLst>
                  <a:outerShdw blurRad="38100" dist="38100" dir="2700000" algn="tl">
                    <a:srgbClr val="000000">
                      <a:alpha val="43137"/>
                    </a:srgbClr>
                  </a:outerShdw>
                </a:effectLst>
                <a:latin typeface="+mj-lt"/>
                <a:ea typeface="+mj-ea"/>
                <a:cs typeface="+mj-cs"/>
              </a:rPr>
              <a:t> –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Sintese</a:t>
            </a:r>
            <a:r>
              <a:rPr lang="en-US" sz="4000" kern="1200" dirty="0">
                <a:solidFill>
                  <a:srgbClr val="FFFFFF"/>
                </a:solidFill>
                <a:effectLst>
                  <a:outerShdw blurRad="38100" dist="38100" dir="2700000" algn="tl">
                    <a:srgbClr val="000000">
                      <a:alpha val="43137"/>
                    </a:srgbClr>
                  </a:outerShdw>
                </a:effectLst>
                <a:latin typeface="+mj-lt"/>
                <a:ea typeface="+mj-ea"/>
                <a:cs typeface="+mj-cs"/>
              </a:rPr>
              <a:t> da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Questão</a:t>
            </a:r>
            <a:endParaRPr lang="en-US" sz="4000" kern="1200" dirty="0">
              <a:solidFill>
                <a:srgbClr val="FFFFFF"/>
              </a:solidFill>
              <a:latin typeface="+mj-lt"/>
              <a:ea typeface="+mj-ea"/>
              <a:cs typeface="+mj-cs"/>
            </a:endParaRPr>
          </a:p>
        </p:txBody>
      </p:sp>
      <p:sp>
        <p:nvSpPr>
          <p:cNvPr id="5" name="CaixaDeTexto 4">
            <a:extLst>
              <a:ext uri="{FF2B5EF4-FFF2-40B4-BE49-F238E27FC236}">
                <a16:creationId xmlns:a16="http://schemas.microsoft.com/office/drawing/2014/main" id="{03111085-3A64-74D5-FB7A-0C195CAAB070}"/>
              </a:ext>
            </a:extLst>
          </p:cNvPr>
          <p:cNvSpPr txBox="1"/>
          <p:nvPr/>
        </p:nvSpPr>
        <p:spPr>
          <a:xfrm>
            <a:off x="148937" y="1845117"/>
            <a:ext cx="11852563" cy="4401205"/>
          </a:xfrm>
          <a:prstGeom prst="rect">
            <a:avLst/>
          </a:prstGeom>
          <a:noFill/>
        </p:spPr>
        <p:txBody>
          <a:bodyPr wrap="square">
            <a:spAutoFit/>
          </a:bodyPr>
          <a:lstStyle/>
          <a:p>
            <a:pPr algn="ctr"/>
            <a:r>
              <a:rPr lang="pt-BR" sz="4000" dirty="0"/>
              <a:t>A adoção do princípio do Destino impacta a economia do Amazonas em dois aspectos basilares:  </a:t>
            </a:r>
          </a:p>
          <a:p>
            <a:pPr algn="ctr"/>
            <a:endParaRPr lang="pt-BR" sz="4000" b="1" dirty="0">
              <a:solidFill>
                <a:srgbClr val="FF000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pt-BR" sz="4000" dirty="0">
                <a:solidFill>
                  <a:srgbClr val="FF0000"/>
                </a:solidFill>
                <a:effectLst>
                  <a:outerShdw blurRad="38100" dist="38100" dir="2700000" algn="tl">
                    <a:srgbClr val="000000">
                      <a:alpha val="43137"/>
                    </a:srgbClr>
                  </a:outerShdw>
                </a:effectLst>
              </a:rPr>
              <a:t>Arrecadação de Tributos Gerados no Estado, e </a:t>
            </a:r>
          </a:p>
          <a:p>
            <a:pPr marL="571500" indent="-571500">
              <a:buFont typeface="Arial" panose="020B0604020202020204" pitchFamily="34" charset="0"/>
              <a:buChar char="•"/>
            </a:pPr>
            <a:endParaRPr lang="pt-BR" sz="4000" dirty="0">
              <a:solidFill>
                <a:srgbClr val="FF000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pt-BR" sz="4000" dirty="0">
                <a:solidFill>
                  <a:srgbClr val="FF0000"/>
                </a:solidFill>
                <a:effectLst>
                  <a:outerShdw blurRad="38100" dist="38100" dir="2700000" algn="tl">
                    <a:srgbClr val="000000">
                      <a:alpha val="43137"/>
                    </a:srgbClr>
                  </a:outerShdw>
                </a:effectLst>
              </a:rPr>
              <a:t>Competitividade das Empresas do Polo Industrial de Manaus</a:t>
            </a:r>
          </a:p>
        </p:txBody>
      </p:sp>
    </p:spTree>
    <p:extLst>
      <p:ext uri="{BB962C8B-B14F-4D97-AF65-F5344CB8AC3E}">
        <p14:creationId xmlns:p14="http://schemas.microsoft.com/office/powerpoint/2010/main" val="3834403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fontScale="90000"/>
          </a:bodyPr>
          <a:lstStyle/>
          <a:p>
            <a:pPr algn="l"/>
            <a:r>
              <a:rPr lang="en-US" sz="4000" kern="1200" dirty="0">
                <a:solidFill>
                  <a:srgbClr val="FFFFFF"/>
                </a:solidFill>
                <a:effectLst>
                  <a:outerShdw blurRad="38100" dist="38100" dir="2700000" algn="tl">
                    <a:srgbClr val="000000">
                      <a:alpha val="43137"/>
                    </a:srgbClr>
                  </a:outerShdw>
                </a:effectLst>
                <a:latin typeface="+mj-lt"/>
                <a:ea typeface="+mj-ea"/>
                <a:cs typeface="+mj-cs"/>
              </a:rPr>
              <a:t>ZFM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na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Reforma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Tributária</a:t>
            </a:r>
            <a:r>
              <a:rPr lang="en-US" sz="4000" kern="1200" dirty="0">
                <a:solidFill>
                  <a:srgbClr val="FFFFFF"/>
                </a:solidFill>
                <a:effectLst>
                  <a:outerShdw blurRad="38100" dist="38100" dir="2700000" algn="tl">
                    <a:srgbClr val="000000">
                      <a:alpha val="43137"/>
                    </a:srgbClr>
                  </a:outerShdw>
                </a:effectLst>
                <a:latin typeface="+mj-lt"/>
                <a:ea typeface="+mj-ea"/>
                <a:cs typeface="+mj-cs"/>
              </a:rPr>
              <a:t> – </a:t>
            </a:r>
            <a:r>
              <a:rPr lang="en-US" sz="4000" dirty="0">
                <a:solidFill>
                  <a:srgbClr val="FFFFFF"/>
                </a:solidFill>
                <a:effectLst>
                  <a:outerShdw blurRad="38100" dist="38100" dir="2700000" algn="tl">
                    <a:srgbClr val="000000">
                      <a:alpha val="43137"/>
                    </a:srgbClr>
                  </a:outerShdw>
                </a:effectLst>
              </a:rPr>
              <a:t> a </a:t>
            </a:r>
            <a:r>
              <a:rPr lang="en-US" sz="4000" dirty="0" err="1">
                <a:solidFill>
                  <a:srgbClr val="FFFFFF"/>
                </a:solidFill>
                <a:effectLst>
                  <a:outerShdw blurRad="38100" dist="38100" dir="2700000" algn="tl">
                    <a:srgbClr val="000000">
                      <a:alpha val="43137"/>
                    </a:srgbClr>
                  </a:outerShdw>
                </a:effectLst>
              </a:rPr>
              <a:t>Visão</a:t>
            </a:r>
            <a:r>
              <a:rPr lang="en-US" sz="4000" dirty="0">
                <a:solidFill>
                  <a:srgbClr val="FFFFFF"/>
                </a:solidFill>
                <a:effectLst>
                  <a:outerShdw blurRad="38100" dist="38100" dir="2700000" algn="tl">
                    <a:srgbClr val="000000">
                      <a:alpha val="43137"/>
                    </a:srgbClr>
                  </a:outerShdw>
                </a:effectLst>
              </a:rPr>
              <a:t> da </a:t>
            </a:r>
            <a:r>
              <a:rPr lang="en-US" sz="4000" dirty="0" err="1">
                <a:solidFill>
                  <a:srgbClr val="FFFFFF"/>
                </a:solidFill>
                <a:effectLst>
                  <a:outerShdw blurRad="38100" dist="38100" dir="2700000" algn="tl">
                    <a:srgbClr val="000000">
                      <a:alpha val="43137"/>
                    </a:srgbClr>
                  </a:outerShdw>
                </a:effectLst>
              </a:rPr>
              <a:t>Arrecadação</a:t>
            </a:r>
            <a:endParaRPr lang="en-US" sz="4000" kern="1200" dirty="0">
              <a:solidFill>
                <a:srgbClr val="FFFFFF"/>
              </a:solidFill>
              <a:latin typeface="+mj-lt"/>
              <a:ea typeface="+mj-ea"/>
              <a:cs typeface="+mj-cs"/>
            </a:endParaRPr>
          </a:p>
        </p:txBody>
      </p:sp>
      <p:sp>
        <p:nvSpPr>
          <p:cNvPr id="3" name="Subtítulo 2">
            <a:extLst>
              <a:ext uri="{FF2B5EF4-FFF2-40B4-BE49-F238E27FC236}">
                <a16:creationId xmlns:a16="http://schemas.microsoft.com/office/drawing/2014/main" id="{AEEC391B-E0C9-B0E2-6FCB-A19315163317}"/>
              </a:ext>
            </a:extLst>
          </p:cNvPr>
          <p:cNvSpPr>
            <a:spLocks noGrp="1"/>
          </p:cNvSpPr>
          <p:nvPr>
            <p:ph type="subTitle" idx="1"/>
          </p:nvPr>
        </p:nvSpPr>
        <p:spPr>
          <a:xfrm>
            <a:off x="446809" y="2057400"/>
            <a:ext cx="11554691" cy="4596751"/>
          </a:xfrm>
        </p:spPr>
        <p:txBody>
          <a:bodyPr>
            <a:normAutofit fontScale="92500" lnSpcReduction="20000"/>
          </a:bodyPr>
          <a:lstStyle/>
          <a:p>
            <a:pPr marL="342900" indent="-342900" algn="just">
              <a:buFont typeface="Wingdings" panose="05000000000000000000" pitchFamily="2" charset="2"/>
              <a:buChar char="§"/>
            </a:pPr>
            <a:r>
              <a:rPr lang="pt-BR" sz="3200" dirty="0">
                <a:effectLst>
                  <a:outerShdw blurRad="38100" dist="38100" dir="2700000" algn="tl">
                    <a:srgbClr val="000000">
                      <a:alpha val="43137"/>
                    </a:srgbClr>
                  </a:outerShdw>
                </a:effectLst>
              </a:rPr>
              <a:t>O Amazonas é um dos maiores geradores de Receita Pública. Seja de Tributos Federais quanto Estaduais</a:t>
            </a:r>
          </a:p>
          <a:p>
            <a:pPr marL="342900" indent="-342900" algn="just">
              <a:buFont typeface="Wingdings" panose="05000000000000000000" pitchFamily="2" charset="2"/>
              <a:buChar char="§"/>
            </a:pPr>
            <a:endParaRPr lang="pt-BR" sz="32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
            </a:pPr>
            <a:r>
              <a:rPr lang="pt-BR" sz="3200" dirty="0">
                <a:effectLst>
                  <a:outerShdw blurRad="38100" dist="38100" dir="2700000" algn="tl">
                    <a:srgbClr val="000000">
                      <a:alpha val="43137"/>
                    </a:srgbClr>
                  </a:outerShdw>
                </a:effectLst>
              </a:rPr>
              <a:t>O Amazonas é um dos poucos Estados </a:t>
            </a:r>
            <a:r>
              <a:rPr lang="pt-BR" sz="3200" dirty="0">
                <a:solidFill>
                  <a:srgbClr val="FF0000"/>
                </a:solidFill>
                <a:effectLst>
                  <a:outerShdw blurRad="38100" dist="38100" dir="2700000" algn="tl">
                    <a:srgbClr val="000000">
                      <a:alpha val="43137"/>
                    </a:srgbClr>
                  </a:outerShdw>
                </a:effectLst>
              </a:rPr>
              <a:t>Superavitários</a:t>
            </a:r>
            <a:r>
              <a:rPr lang="pt-BR" sz="3200" dirty="0">
                <a:effectLst>
                  <a:outerShdw blurRad="38100" dist="38100" dir="2700000" algn="tl">
                    <a:srgbClr val="000000">
                      <a:alpha val="43137"/>
                    </a:srgbClr>
                  </a:outerShdw>
                </a:effectLst>
              </a:rPr>
              <a:t> em relação ao que entrega e ao que recebe de volta da União. Historicamente entrega mais de 70% do que arrecada à União. </a:t>
            </a:r>
          </a:p>
          <a:p>
            <a:pPr marL="342900" indent="-342900" algn="just">
              <a:buFont typeface="Wingdings" panose="05000000000000000000" pitchFamily="2" charset="2"/>
              <a:buChar char="§"/>
            </a:pPr>
            <a:endParaRPr lang="pt-BR" sz="3200" dirty="0">
              <a:effectLst>
                <a:outerShdw blurRad="38100" dist="38100" dir="2700000" algn="tl">
                  <a:srgbClr val="000000">
                    <a:alpha val="43137"/>
                  </a:srgbClr>
                </a:outerShdw>
              </a:effectLst>
            </a:endParaRPr>
          </a:p>
          <a:p>
            <a:pPr marL="800100" lvl="1" indent="-342900" algn="just">
              <a:buFont typeface="Wingdings" panose="05000000000000000000" pitchFamily="2" charset="2"/>
              <a:buChar char="§"/>
            </a:pPr>
            <a:r>
              <a:rPr lang="pt-BR" sz="3200" dirty="0">
                <a:effectLst>
                  <a:outerShdw blurRad="38100" dist="38100" dir="2700000" algn="tl">
                    <a:srgbClr val="000000">
                      <a:alpha val="43137"/>
                    </a:srgbClr>
                  </a:outerShdw>
                </a:effectLst>
              </a:rPr>
              <a:t>Em 2021 foram arrecadados no AM </a:t>
            </a:r>
            <a:r>
              <a:rPr lang="pt-BR" sz="3200" dirty="0">
                <a:solidFill>
                  <a:srgbClr val="FF0000"/>
                </a:solidFill>
                <a:effectLst>
                  <a:outerShdw blurRad="38100" dist="38100" dir="2700000" algn="tl">
                    <a:srgbClr val="000000">
                      <a:alpha val="43137"/>
                    </a:srgbClr>
                  </a:outerShdw>
                </a:effectLst>
              </a:rPr>
              <a:t>R$ 20,39 bi </a:t>
            </a:r>
            <a:r>
              <a:rPr lang="pt-BR" sz="3200" dirty="0">
                <a:effectLst>
                  <a:outerShdw blurRad="38100" dist="38100" dir="2700000" algn="tl">
                    <a:srgbClr val="000000">
                      <a:alpha val="43137"/>
                    </a:srgbClr>
                  </a:outerShdw>
                </a:effectLst>
              </a:rPr>
              <a:t>em Tributos administrados  pela RFB.</a:t>
            </a:r>
          </a:p>
          <a:p>
            <a:pPr marL="800100" lvl="1" indent="-342900" algn="just">
              <a:buFont typeface="Wingdings" panose="05000000000000000000" pitchFamily="2" charset="2"/>
              <a:buChar char="§"/>
            </a:pPr>
            <a:endParaRPr lang="pt-BR" sz="3200" dirty="0">
              <a:effectLst>
                <a:outerShdw blurRad="38100" dist="38100" dir="2700000" algn="tl">
                  <a:srgbClr val="000000">
                    <a:alpha val="43137"/>
                  </a:srgbClr>
                </a:outerShdw>
              </a:effectLst>
            </a:endParaRPr>
          </a:p>
          <a:p>
            <a:pPr marL="800100" lvl="1" indent="-342900" algn="just">
              <a:buFont typeface="Wingdings" panose="05000000000000000000" pitchFamily="2" charset="2"/>
              <a:buChar char="§"/>
            </a:pPr>
            <a:r>
              <a:rPr lang="pt-BR" sz="3200" dirty="0">
                <a:effectLst>
                  <a:outerShdw blurRad="38100" dist="38100" dir="2700000" algn="tl">
                    <a:srgbClr val="000000">
                      <a:alpha val="43137"/>
                    </a:srgbClr>
                  </a:outerShdw>
                </a:effectLst>
              </a:rPr>
              <a:t> R$ 14,63 bi ficaram com a União</a:t>
            </a:r>
          </a:p>
          <a:p>
            <a:pPr lvl="1" algn="just"/>
            <a:endParaRPr lang="pt-BR"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638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517069" y="348865"/>
            <a:ext cx="9944104" cy="1227090"/>
          </a:xfrm>
        </p:spPr>
        <p:txBody>
          <a:bodyPr vert="horz" lIns="91440" tIns="45720" rIns="91440" bIns="45720" rtlCol="0" anchor="ctr" anchorCtr="0">
            <a:normAutofit fontScale="90000"/>
          </a:bodyPr>
          <a:lstStyle/>
          <a:p>
            <a:r>
              <a:rPr lang="en-US" sz="4000" dirty="0">
                <a:solidFill>
                  <a:srgbClr val="FFFFFF"/>
                </a:solidFill>
                <a:effectLst>
                  <a:outerShdw blurRad="38100" dist="38100" dir="2700000" algn="tl">
                    <a:srgbClr val="000000">
                      <a:alpha val="43137"/>
                    </a:srgbClr>
                  </a:outerShdw>
                </a:effectLst>
              </a:rPr>
              <a:t>2021</a:t>
            </a:r>
            <a:br>
              <a:rPr lang="en-US" sz="4000" dirty="0">
                <a:solidFill>
                  <a:srgbClr val="FFFFFF"/>
                </a:solidFill>
                <a:effectLst>
                  <a:outerShdw blurRad="38100" dist="38100" dir="2700000" algn="tl">
                    <a:srgbClr val="000000">
                      <a:alpha val="43137"/>
                    </a:srgbClr>
                  </a:outerShdw>
                </a:effectLst>
              </a:rPr>
            </a:br>
            <a:r>
              <a:rPr lang="en-US" sz="4000" dirty="0">
                <a:solidFill>
                  <a:srgbClr val="FFFFFF"/>
                </a:solidFill>
                <a:effectLst>
                  <a:outerShdw blurRad="38100" dist="38100" dir="2700000" algn="tl">
                    <a:srgbClr val="000000">
                      <a:alpha val="43137"/>
                    </a:srgbClr>
                  </a:outerShdw>
                </a:effectLst>
              </a:rPr>
              <a:t>ARRECADAÇÃO FEDERAL NO AMAZONAS VS TRANSFERENCIAS RECEBIDAS</a:t>
            </a:r>
            <a:br>
              <a:rPr lang="en-US" sz="4000" dirty="0">
                <a:solidFill>
                  <a:srgbClr val="FFFFFF"/>
                </a:solidFill>
                <a:effectLst>
                  <a:outerShdw blurRad="38100" dist="38100" dir="2700000" algn="tl">
                    <a:srgbClr val="000000">
                      <a:alpha val="43137"/>
                    </a:srgbClr>
                  </a:outerShdw>
                </a:effectLst>
              </a:rPr>
            </a:br>
            <a:endParaRPr lang="en-US" sz="4000" kern="1200" dirty="0">
              <a:solidFill>
                <a:srgbClr val="FFFFFF"/>
              </a:solidFill>
              <a:latin typeface="+mj-lt"/>
              <a:ea typeface="+mj-ea"/>
              <a:cs typeface="+mj-cs"/>
            </a:endParaRPr>
          </a:p>
        </p:txBody>
      </p:sp>
      <p:sp>
        <p:nvSpPr>
          <p:cNvPr id="10" name="CaixaDeTexto 9">
            <a:extLst>
              <a:ext uri="{FF2B5EF4-FFF2-40B4-BE49-F238E27FC236}">
                <a16:creationId xmlns:a16="http://schemas.microsoft.com/office/drawing/2014/main" id="{579D94A0-00A5-7265-623F-57FDEA4DEB86}"/>
              </a:ext>
            </a:extLst>
          </p:cNvPr>
          <p:cNvSpPr txBox="1"/>
          <p:nvPr/>
        </p:nvSpPr>
        <p:spPr>
          <a:xfrm>
            <a:off x="355893" y="5557846"/>
            <a:ext cx="11105280" cy="584775"/>
          </a:xfrm>
          <a:prstGeom prst="rect">
            <a:avLst/>
          </a:prstGeom>
          <a:noFill/>
        </p:spPr>
        <p:txBody>
          <a:bodyPr wrap="square">
            <a:spAutoFit/>
          </a:bodyPr>
          <a:lstStyle/>
          <a:p>
            <a:r>
              <a:rPr lang="pt-BR" sz="1600" dirty="0">
                <a:solidFill>
                  <a:schemeClr val="accent1">
                    <a:lumMod val="75000"/>
                  </a:schemeClr>
                </a:solidFill>
              </a:rPr>
              <a:t>https://www.tesourotransparente.gov.br/publicacoes/transferencias-constitucionais-por-unidade-da-federacao/2022/114?ano_selecionado=2021</a:t>
            </a:r>
          </a:p>
        </p:txBody>
      </p:sp>
      <p:sp>
        <p:nvSpPr>
          <p:cNvPr id="18" name="CaixaDeTexto 17">
            <a:extLst>
              <a:ext uri="{FF2B5EF4-FFF2-40B4-BE49-F238E27FC236}">
                <a16:creationId xmlns:a16="http://schemas.microsoft.com/office/drawing/2014/main" id="{DEC80139-9185-DDB1-CBD8-92955299CC9D}"/>
              </a:ext>
            </a:extLst>
          </p:cNvPr>
          <p:cNvSpPr txBox="1"/>
          <p:nvPr/>
        </p:nvSpPr>
        <p:spPr>
          <a:xfrm>
            <a:off x="355893" y="6216747"/>
            <a:ext cx="10914783" cy="584775"/>
          </a:xfrm>
          <a:prstGeom prst="rect">
            <a:avLst/>
          </a:prstGeom>
          <a:noFill/>
        </p:spPr>
        <p:txBody>
          <a:bodyPr wrap="square">
            <a:spAutoFit/>
          </a:bodyPr>
          <a:lstStyle>
            <a:defPPr>
              <a:defRPr lang="pt-BR"/>
            </a:defPPr>
            <a:lvl1pPr>
              <a:defRPr sz="1600">
                <a:solidFill>
                  <a:schemeClr val="accent1">
                    <a:lumMod val="75000"/>
                  </a:schemeClr>
                </a:solidFill>
              </a:defRPr>
            </a:lvl1pPr>
          </a:lstStyle>
          <a:p>
            <a:r>
              <a:rPr lang="pt-BR" dirty="0"/>
              <a:t>https://www.gov.br/receitafederal/pt-br/acesso-a-informacao/dados-abertos/receitadata/arrecadacao/arrecadacao-por-estado/arrecadacao-uf-2021/arrecadacao-por-uf-internet-dezembro-2021.ods/view</a:t>
            </a:r>
          </a:p>
        </p:txBody>
      </p:sp>
      <p:pic>
        <p:nvPicPr>
          <p:cNvPr id="20" name="Imagem 19">
            <a:extLst>
              <a:ext uri="{FF2B5EF4-FFF2-40B4-BE49-F238E27FC236}">
                <a16:creationId xmlns:a16="http://schemas.microsoft.com/office/drawing/2014/main" id="{9DE5CD84-7797-2C50-542A-D0CECB20CE1E}"/>
              </a:ext>
            </a:extLst>
          </p:cNvPr>
          <p:cNvPicPr>
            <a:picLocks noChangeAspect="1"/>
          </p:cNvPicPr>
          <p:nvPr/>
        </p:nvPicPr>
        <p:blipFill>
          <a:blip r:embed="rId2"/>
          <a:stretch>
            <a:fillRect/>
          </a:stretch>
        </p:blipFill>
        <p:spPr>
          <a:xfrm>
            <a:off x="258426" y="1754332"/>
            <a:ext cx="8729490" cy="3349336"/>
          </a:xfrm>
          <a:prstGeom prst="rect">
            <a:avLst/>
          </a:prstGeom>
        </p:spPr>
      </p:pic>
      <p:sp>
        <p:nvSpPr>
          <p:cNvPr id="21" name="CaixaDeTexto 20">
            <a:extLst>
              <a:ext uri="{FF2B5EF4-FFF2-40B4-BE49-F238E27FC236}">
                <a16:creationId xmlns:a16="http://schemas.microsoft.com/office/drawing/2014/main" id="{91FC172D-D457-D015-65B2-160E3ED8D898}"/>
              </a:ext>
            </a:extLst>
          </p:cNvPr>
          <p:cNvSpPr txBox="1"/>
          <p:nvPr/>
        </p:nvSpPr>
        <p:spPr>
          <a:xfrm>
            <a:off x="9114449" y="2287922"/>
            <a:ext cx="2951018" cy="2554545"/>
          </a:xfrm>
          <a:prstGeom prst="rect">
            <a:avLst/>
          </a:prstGeom>
          <a:noFill/>
        </p:spPr>
        <p:txBody>
          <a:bodyPr wrap="square" rtlCol="0">
            <a:spAutoFit/>
          </a:bodyPr>
          <a:lstStyle/>
          <a:p>
            <a:pPr algn="ctr"/>
            <a:r>
              <a:rPr lang="pt-BR" sz="3200" b="1" dirty="0">
                <a:solidFill>
                  <a:schemeClr val="accent1">
                    <a:lumMod val="75000"/>
                  </a:schemeClr>
                </a:solidFill>
                <a:effectLst>
                  <a:outerShdw blurRad="38100" dist="38100" dir="2700000" algn="tl">
                    <a:srgbClr val="000000">
                      <a:alpha val="43137"/>
                    </a:srgbClr>
                  </a:outerShdw>
                </a:effectLst>
              </a:rPr>
              <a:t>A UNIÃO FICOU COM </a:t>
            </a:r>
            <a:r>
              <a:rPr lang="pt-BR" sz="3200" b="1" dirty="0">
                <a:solidFill>
                  <a:srgbClr val="FF0000"/>
                </a:solidFill>
                <a:effectLst>
                  <a:outerShdw blurRad="38100" dist="38100" dir="2700000" algn="tl">
                    <a:srgbClr val="000000">
                      <a:alpha val="43137"/>
                    </a:srgbClr>
                  </a:outerShdw>
                </a:effectLst>
              </a:rPr>
              <a:t>71,8% </a:t>
            </a:r>
            <a:r>
              <a:rPr lang="pt-BR" sz="3200" b="1" dirty="0">
                <a:solidFill>
                  <a:schemeClr val="accent1">
                    <a:lumMod val="75000"/>
                  </a:schemeClr>
                </a:solidFill>
                <a:effectLst>
                  <a:outerShdw blurRad="38100" dist="38100" dir="2700000" algn="tl">
                    <a:srgbClr val="000000">
                      <a:alpha val="43137"/>
                    </a:srgbClr>
                  </a:outerShdw>
                </a:effectLst>
              </a:rPr>
              <a:t>DOS RECURSOS ARRECADADOS NO AMAZONAS</a:t>
            </a:r>
          </a:p>
        </p:txBody>
      </p:sp>
    </p:spTree>
    <p:extLst>
      <p:ext uri="{BB962C8B-B14F-4D97-AF65-F5344CB8AC3E}">
        <p14:creationId xmlns:p14="http://schemas.microsoft.com/office/powerpoint/2010/main" val="1190430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72737" y="1"/>
            <a:ext cx="11856028" cy="1226594"/>
          </a:xfrm>
        </p:spPr>
        <p:txBody>
          <a:bodyPr vert="horz" lIns="91440" tIns="45720" rIns="91440" bIns="45720" rtlCol="0" anchor="ctr" anchorCtr="0">
            <a:normAutofit/>
          </a:bodyPr>
          <a:lstStyle/>
          <a:p>
            <a:r>
              <a:rPr lang="en-US" sz="4000" dirty="0">
                <a:solidFill>
                  <a:srgbClr val="FFFFFF"/>
                </a:solidFill>
                <a:effectLst>
                  <a:outerShdw blurRad="38100" dist="38100" dir="2700000" algn="tl">
                    <a:srgbClr val="000000">
                      <a:alpha val="43137"/>
                    </a:srgbClr>
                  </a:outerShdw>
                </a:effectLst>
              </a:rPr>
              <a:t>ARRECADAÇÃO FEDERAL NO AMAZONAS VS TRANSFERENCIAS RECEBIDAS (2000-2019)</a:t>
            </a:r>
            <a:endParaRPr lang="en-US" sz="4000" kern="1200" dirty="0">
              <a:solidFill>
                <a:srgbClr val="FFFFFF"/>
              </a:solidFill>
              <a:latin typeface="+mj-lt"/>
              <a:ea typeface="+mj-ea"/>
              <a:cs typeface="+mj-cs"/>
            </a:endParaRPr>
          </a:p>
        </p:txBody>
      </p:sp>
      <p:sp>
        <p:nvSpPr>
          <p:cNvPr id="3" name="Subtítulo 2">
            <a:extLst>
              <a:ext uri="{FF2B5EF4-FFF2-40B4-BE49-F238E27FC236}">
                <a16:creationId xmlns:a16="http://schemas.microsoft.com/office/drawing/2014/main" id="{AEEC391B-E0C9-B0E2-6FCB-A19315163317}"/>
              </a:ext>
            </a:extLst>
          </p:cNvPr>
          <p:cNvSpPr>
            <a:spLocks noGrp="1"/>
          </p:cNvSpPr>
          <p:nvPr>
            <p:ph type="subTitle" idx="1"/>
          </p:nvPr>
        </p:nvSpPr>
        <p:spPr>
          <a:xfrm>
            <a:off x="363682" y="2053431"/>
            <a:ext cx="11679382" cy="4455704"/>
          </a:xfrm>
        </p:spPr>
        <p:txBody>
          <a:bodyPr>
            <a:normAutofit/>
          </a:bodyPr>
          <a:lstStyle/>
          <a:p>
            <a:pPr algn="just"/>
            <a:r>
              <a:rPr lang="pt-BR" dirty="0"/>
              <a:t> </a:t>
            </a:r>
          </a:p>
          <a:p>
            <a:endParaRPr lang="pt-BR" dirty="0"/>
          </a:p>
        </p:txBody>
      </p:sp>
      <p:pic>
        <p:nvPicPr>
          <p:cNvPr id="6" name="Imagem 18">
            <a:extLst>
              <a:ext uri="{FF2B5EF4-FFF2-40B4-BE49-F238E27FC236}">
                <a16:creationId xmlns:a16="http://schemas.microsoft.com/office/drawing/2014/main" id="{073B405F-CF83-D25F-85D7-76410C541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6" y="1408420"/>
            <a:ext cx="12119264" cy="5477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6">
            <a:extLst>
              <a:ext uri="{FF2B5EF4-FFF2-40B4-BE49-F238E27FC236}">
                <a16:creationId xmlns:a16="http://schemas.microsoft.com/office/drawing/2014/main" id="{64BDCE3B-73E9-16B9-9EA0-F06B4475EBC1}"/>
              </a:ext>
            </a:extLst>
          </p:cNvPr>
          <p:cNvSpPr txBox="1"/>
          <p:nvPr/>
        </p:nvSpPr>
        <p:spPr>
          <a:xfrm>
            <a:off x="2556163" y="3604899"/>
            <a:ext cx="4073237" cy="923330"/>
          </a:xfrm>
          <a:prstGeom prst="rect">
            <a:avLst/>
          </a:prstGeom>
          <a:solidFill>
            <a:schemeClr val="tx2">
              <a:lumMod val="40000"/>
              <a:lumOff val="60000"/>
            </a:schemeClr>
          </a:solidFill>
        </p:spPr>
        <p:txBody>
          <a:bodyPr wrap="square" rtlCol="0">
            <a:spAutoFit/>
          </a:bodyPr>
          <a:lstStyle/>
          <a:p>
            <a:pPr algn="ctr"/>
            <a:r>
              <a:rPr lang="pt-BR" b="1" dirty="0"/>
              <a:t>120, 0 bilhões, em valores históricos foram entregues à União, apenas no período de 2000 a 2019</a:t>
            </a:r>
          </a:p>
        </p:txBody>
      </p:sp>
    </p:spTree>
    <p:extLst>
      <p:ext uri="{BB962C8B-B14F-4D97-AF65-F5344CB8AC3E}">
        <p14:creationId xmlns:p14="http://schemas.microsoft.com/office/powerpoint/2010/main" val="2714923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dirty="0">
                <a:solidFill>
                  <a:srgbClr val="FFFFFF"/>
                </a:solidFill>
                <a:effectLst>
                  <a:outerShdw blurRad="38100" dist="38100" dir="2700000" algn="tl">
                    <a:srgbClr val="000000">
                      <a:alpha val="43137"/>
                    </a:srgbClr>
                  </a:outerShdw>
                </a:effectLst>
                <a:latin typeface="+mj-lt"/>
                <a:ea typeface="+mj-ea"/>
                <a:cs typeface="+mj-cs"/>
              </a:rPr>
              <a:t>ZFM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na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Reforma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Tributária</a:t>
            </a:r>
            <a:r>
              <a:rPr lang="en-US" sz="4000" kern="1200" dirty="0">
                <a:solidFill>
                  <a:srgbClr val="FFFFFF"/>
                </a:solidFill>
                <a:effectLst>
                  <a:outerShdw blurRad="38100" dist="38100" dir="2700000" algn="tl">
                    <a:srgbClr val="000000">
                      <a:alpha val="43137"/>
                    </a:srgbClr>
                  </a:outerShdw>
                </a:effectLst>
                <a:latin typeface="+mj-lt"/>
                <a:ea typeface="+mj-ea"/>
                <a:cs typeface="+mj-cs"/>
              </a:rPr>
              <a:t> – O ICMS</a:t>
            </a:r>
            <a:endParaRPr lang="en-US" sz="4000" kern="1200" dirty="0">
              <a:solidFill>
                <a:srgbClr val="FFFFFF"/>
              </a:solidFill>
              <a:latin typeface="+mj-lt"/>
              <a:ea typeface="+mj-ea"/>
              <a:cs typeface="+mj-cs"/>
            </a:endParaRPr>
          </a:p>
        </p:txBody>
      </p:sp>
      <p:sp>
        <p:nvSpPr>
          <p:cNvPr id="8" name="CaixaDeTexto 7">
            <a:extLst>
              <a:ext uri="{FF2B5EF4-FFF2-40B4-BE49-F238E27FC236}">
                <a16:creationId xmlns:a16="http://schemas.microsoft.com/office/drawing/2014/main" id="{EE9CAFF9-6148-ED40-7DCB-62EDEFF87183}"/>
              </a:ext>
            </a:extLst>
          </p:cNvPr>
          <p:cNvSpPr txBox="1"/>
          <p:nvPr/>
        </p:nvSpPr>
        <p:spPr>
          <a:xfrm>
            <a:off x="890154" y="2287747"/>
            <a:ext cx="10411691" cy="3046988"/>
          </a:xfrm>
          <a:prstGeom prst="rect">
            <a:avLst/>
          </a:prstGeom>
          <a:noFill/>
        </p:spPr>
        <p:txBody>
          <a:bodyPr wrap="square" rtlCol="0">
            <a:spAutoFit/>
          </a:bodyPr>
          <a:lstStyle/>
          <a:p>
            <a:r>
              <a:rPr lang="pt-BR" sz="3200" dirty="0"/>
              <a:t>O ICMS REPRESENTA 90% DA RECEITA DE TRIBUTOS ESTADUAIS. </a:t>
            </a:r>
          </a:p>
          <a:p>
            <a:endParaRPr lang="pt-BR" sz="3200" dirty="0"/>
          </a:p>
          <a:p>
            <a:endParaRPr lang="pt-BR" sz="3200" dirty="0"/>
          </a:p>
          <a:p>
            <a:r>
              <a:rPr lang="pt-BR" sz="3200" dirty="0"/>
              <a:t>A INDUSTRIA INCENTIVADA RESPONDE POR ALGO EM TORNO DE 50% DA ARRECADAÇÃO DESSE IMPOSTO</a:t>
            </a:r>
          </a:p>
        </p:txBody>
      </p:sp>
    </p:spTree>
    <p:extLst>
      <p:ext uri="{BB962C8B-B14F-4D97-AF65-F5344CB8AC3E}">
        <p14:creationId xmlns:p14="http://schemas.microsoft.com/office/powerpoint/2010/main" val="656166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A104A70A-CC28-DEDF-3CD0-7A0B4C734613}"/>
              </a:ext>
            </a:extLst>
          </p:cNvPr>
          <p:cNvPicPr>
            <a:picLocks noChangeAspect="1"/>
          </p:cNvPicPr>
          <p:nvPr/>
        </p:nvPicPr>
        <p:blipFill rotWithShape="1">
          <a:blip r:embed="rId2"/>
          <a:srcRect b="881"/>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ítulo 11">
            <a:extLst>
              <a:ext uri="{FF2B5EF4-FFF2-40B4-BE49-F238E27FC236}">
                <a16:creationId xmlns:a16="http://schemas.microsoft.com/office/drawing/2014/main" id="{CE7A70FC-00AF-795F-5A94-AAE317941E53}"/>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endParaRPr lang="en-US" sz="3600">
              <a:solidFill>
                <a:schemeClr val="tx1">
                  <a:lumMod val="85000"/>
                  <a:lumOff val="15000"/>
                </a:schemeClr>
              </a:solidFill>
            </a:endParaRP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156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a:solidFill>
                  <a:srgbClr val="FFFFFF"/>
                </a:solidFill>
                <a:effectLst>
                  <a:outerShdw blurRad="38100" dist="38100" dir="2700000" algn="tl">
                    <a:srgbClr val="000000">
                      <a:alpha val="43137"/>
                    </a:srgbClr>
                  </a:outerShdw>
                </a:effectLst>
                <a:latin typeface="+mj-lt"/>
                <a:ea typeface="+mj-ea"/>
                <a:cs typeface="+mj-cs"/>
              </a:rPr>
              <a:t>ZFM na Reforma Tributária</a:t>
            </a:r>
            <a:endParaRPr lang="en-US" sz="4000" kern="1200">
              <a:solidFill>
                <a:srgbClr val="FFFFFF"/>
              </a:solidFill>
              <a:latin typeface="+mj-lt"/>
              <a:ea typeface="+mj-ea"/>
              <a:cs typeface="+mj-cs"/>
            </a:endParaRPr>
          </a:p>
        </p:txBody>
      </p:sp>
      <p:sp>
        <p:nvSpPr>
          <p:cNvPr id="3" name="Subtítulo 2">
            <a:extLst>
              <a:ext uri="{FF2B5EF4-FFF2-40B4-BE49-F238E27FC236}">
                <a16:creationId xmlns:a16="http://schemas.microsoft.com/office/drawing/2014/main" id="{1CAA27E8-2AED-5DCF-C9C0-73DE35C676D0}"/>
              </a:ext>
            </a:extLst>
          </p:cNvPr>
          <p:cNvSpPr>
            <a:spLocks noGrp="1"/>
          </p:cNvSpPr>
          <p:nvPr>
            <p:ph type="subTitle" idx="1"/>
          </p:nvPr>
        </p:nvSpPr>
        <p:spPr>
          <a:xfrm>
            <a:off x="7372586" y="607936"/>
            <a:ext cx="4431224" cy="359585"/>
          </a:xfrm>
        </p:spPr>
        <p:txBody>
          <a:bodyPr anchor="ctr" anchorCtr="1">
            <a:noAutofit/>
          </a:bodyPr>
          <a:lstStyle/>
          <a:p>
            <a:pPr defTabSz="704088">
              <a:spcBef>
                <a:spcPts val="770"/>
              </a:spcBef>
            </a:pPr>
            <a:r>
              <a:rPr lang="pt-BR" sz="3600" kern="1200" dirty="0">
                <a:solidFill>
                  <a:schemeClr val="bg1"/>
                </a:solidFill>
                <a:effectLst>
                  <a:outerShdw blurRad="38100" dist="38100" dir="2700000" algn="tl">
                    <a:srgbClr val="000000">
                      <a:alpha val="43137"/>
                    </a:srgbClr>
                  </a:outerShdw>
                </a:effectLst>
                <a:latin typeface="+mn-lt"/>
                <a:ea typeface="+mn-ea"/>
                <a:cs typeface="+mn-cs"/>
              </a:rPr>
              <a:t>ICMS</a:t>
            </a:r>
            <a:endParaRPr lang="pt-BR" sz="3600" dirty="0">
              <a:solidFill>
                <a:schemeClr val="bg1"/>
              </a:solidFill>
              <a:effectLst>
                <a:outerShdw blurRad="38100" dist="38100" dir="2700000" algn="tl">
                  <a:srgbClr val="000000">
                    <a:alpha val="43137"/>
                  </a:srgbClr>
                </a:outerShdw>
              </a:effectLst>
            </a:endParaRPr>
          </a:p>
        </p:txBody>
      </p:sp>
      <p:pic>
        <p:nvPicPr>
          <p:cNvPr id="5" name="Imagem 4">
            <a:extLst>
              <a:ext uri="{FF2B5EF4-FFF2-40B4-BE49-F238E27FC236}">
                <a16:creationId xmlns:a16="http://schemas.microsoft.com/office/drawing/2014/main" id="{7C764F7D-EC9F-279F-4323-721234691C52}"/>
              </a:ext>
            </a:extLst>
          </p:cNvPr>
          <p:cNvPicPr>
            <a:picLocks noChangeAspect="1"/>
          </p:cNvPicPr>
          <p:nvPr/>
        </p:nvPicPr>
        <p:blipFill>
          <a:blip r:embed="rId2"/>
          <a:stretch>
            <a:fillRect/>
          </a:stretch>
        </p:blipFill>
        <p:spPr>
          <a:xfrm>
            <a:off x="2815939" y="1629559"/>
            <a:ext cx="9376062" cy="5357977"/>
          </a:xfrm>
          <a:prstGeom prst="rect">
            <a:avLst/>
          </a:prstGeom>
        </p:spPr>
      </p:pic>
      <p:sp>
        <p:nvSpPr>
          <p:cNvPr id="8" name="CaixaDeTexto 7">
            <a:extLst>
              <a:ext uri="{FF2B5EF4-FFF2-40B4-BE49-F238E27FC236}">
                <a16:creationId xmlns:a16="http://schemas.microsoft.com/office/drawing/2014/main" id="{865BE479-B1D7-BE48-B1B4-74DE3D291D7D}"/>
              </a:ext>
            </a:extLst>
          </p:cNvPr>
          <p:cNvSpPr txBox="1"/>
          <p:nvPr/>
        </p:nvSpPr>
        <p:spPr>
          <a:xfrm>
            <a:off x="1" y="1974273"/>
            <a:ext cx="2514600" cy="3970318"/>
          </a:xfrm>
          <a:prstGeom prst="rect">
            <a:avLst/>
          </a:prstGeom>
          <a:noFill/>
        </p:spPr>
        <p:txBody>
          <a:bodyPr wrap="square" rtlCol="0">
            <a:spAutoFit/>
          </a:bodyPr>
          <a:lstStyle/>
          <a:p>
            <a:r>
              <a:rPr lang="pt-BR" sz="3600" dirty="0">
                <a:effectLst>
                  <a:outerShdw blurRad="38100" dist="38100" dir="2700000" algn="tl">
                    <a:srgbClr val="000000">
                      <a:alpha val="43137"/>
                    </a:srgbClr>
                  </a:outerShdw>
                </a:effectLst>
              </a:rPr>
              <a:t>A gráfico mostra a evolução e importância do ICMS para o Estado </a:t>
            </a:r>
          </a:p>
        </p:txBody>
      </p:sp>
    </p:spTree>
    <p:extLst>
      <p:ext uri="{BB962C8B-B14F-4D97-AF65-F5344CB8AC3E}">
        <p14:creationId xmlns:p14="http://schemas.microsoft.com/office/powerpoint/2010/main" val="938167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dirty="0">
                <a:solidFill>
                  <a:srgbClr val="FFFFFF"/>
                </a:solidFill>
                <a:effectLst>
                  <a:outerShdw blurRad="38100" dist="38100" dir="2700000" algn="tl">
                    <a:srgbClr val="000000">
                      <a:alpha val="43137"/>
                    </a:srgbClr>
                  </a:outerShdw>
                </a:effectLst>
                <a:latin typeface="+mj-lt"/>
                <a:ea typeface="+mj-ea"/>
                <a:cs typeface="+mj-cs"/>
              </a:rPr>
              <a:t>ZFM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na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Reforma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Tributária</a:t>
            </a:r>
            <a:r>
              <a:rPr lang="en-US" sz="4000" kern="1200" dirty="0">
                <a:solidFill>
                  <a:srgbClr val="FFFFFF"/>
                </a:solidFill>
                <a:effectLst>
                  <a:outerShdw blurRad="38100" dist="38100" dir="2700000" algn="tl">
                    <a:srgbClr val="000000">
                      <a:alpha val="43137"/>
                    </a:srgbClr>
                  </a:outerShdw>
                </a:effectLst>
                <a:latin typeface="+mj-lt"/>
                <a:ea typeface="+mj-ea"/>
                <a:cs typeface="+mj-cs"/>
              </a:rPr>
              <a:t> – O ICMS</a:t>
            </a:r>
            <a:endParaRPr lang="en-US" sz="4000" kern="1200" dirty="0">
              <a:solidFill>
                <a:srgbClr val="FFFFFF"/>
              </a:solidFill>
              <a:latin typeface="+mj-lt"/>
              <a:ea typeface="+mj-ea"/>
              <a:cs typeface="+mj-cs"/>
            </a:endParaRPr>
          </a:p>
        </p:txBody>
      </p:sp>
      <p:sp>
        <p:nvSpPr>
          <p:cNvPr id="3" name="Subtítulo 2">
            <a:extLst>
              <a:ext uri="{FF2B5EF4-FFF2-40B4-BE49-F238E27FC236}">
                <a16:creationId xmlns:a16="http://schemas.microsoft.com/office/drawing/2014/main" id="{1CAA27E8-2AED-5DCF-C9C0-73DE35C676D0}"/>
              </a:ext>
            </a:extLst>
          </p:cNvPr>
          <p:cNvSpPr>
            <a:spLocks noGrp="1"/>
          </p:cNvSpPr>
          <p:nvPr>
            <p:ph type="subTitle" idx="1"/>
          </p:nvPr>
        </p:nvSpPr>
        <p:spPr>
          <a:xfrm>
            <a:off x="5018099" y="1707644"/>
            <a:ext cx="4431224" cy="359585"/>
          </a:xfrm>
        </p:spPr>
        <p:txBody>
          <a:bodyPr anchor="ctr" anchorCtr="1">
            <a:noAutofit/>
          </a:bodyPr>
          <a:lstStyle/>
          <a:p>
            <a:pPr defTabSz="704088">
              <a:spcBef>
                <a:spcPts val="770"/>
              </a:spcBef>
            </a:pPr>
            <a:r>
              <a:rPr lang="pt-BR" sz="3600" dirty="0">
                <a:solidFill>
                  <a:schemeClr val="accent1">
                    <a:lumMod val="75000"/>
                  </a:schemeClr>
                </a:solidFill>
                <a:effectLst>
                  <a:outerShdw blurRad="38100" dist="38100" dir="2700000" algn="tl">
                    <a:srgbClr val="000000">
                      <a:alpha val="43137"/>
                    </a:srgbClr>
                  </a:outerShdw>
                </a:effectLst>
              </a:rPr>
              <a:t>ICMS </a:t>
            </a:r>
            <a:r>
              <a:rPr lang="pt-BR" sz="3600" dirty="0" err="1">
                <a:solidFill>
                  <a:schemeClr val="accent1">
                    <a:lumMod val="75000"/>
                  </a:schemeClr>
                </a:solidFill>
                <a:effectLst>
                  <a:outerShdw blurRad="38100" dist="38100" dir="2700000" algn="tl">
                    <a:srgbClr val="000000">
                      <a:alpha val="43137"/>
                    </a:srgbClr>
                  </a:outerShdw>
                </a:effectLst>
              </a:rPr>
              <a:t>vs</a:t>
            </a:r>
            <a:r>
              <a:rPr lang="pt-BR" sz="3600" dirty="0">
                <a:solidFill>
                  <a:schemeClr val="accent1">
                    <a:lumMod val="75000"/>
                  </a:schemeClr>
                </a:solidFill>
                <a:effectLst>
                  <a:outerShdw blurRad="38100" dist="38100" dir="2700000" algn="tl">
                    <a:srgbClr val="000000">
                      <a:alpha val="43137"/>
                    </a:srgbClr>
                  </a:outerShdw>
                </a:effectLst>
              </a:rPr>
              <a:t> PIB - %</a:t>
            </a:r>
          </a:p>
        </p:txBody>
      </p:sp>
      <p:sp>
        <p:nvSpPr>
          <p:cNvPr id="6" name="CaixaDeTexto 5">
            <a:extLst>
              <a:ext uri="{FF2B5EF4-FFF2-40B4-BE49-F238E27FC236}">
                <a16:creationId xmlns:a16="http://schemas.microsoft.com/office/drawing/2014/main" id="{2F8299F4-81B1-86B2-85A2-5B456A316055}"/>
              </a:ext>
            </a:extLst>
          </p:cNvPr>
          <p:cNvSpPr txBox="1"/>
          <p:nvPr/>
        </p:nvSpPr>
        <p:spPr>
          <a:xfrm>
            <a:off x="124690" y="1575459"/>
            <a:ext cx="2950310" cy="5016758"/>
          </a:xfrm>
          <a:prstGeom prst="rect">
            <a:avLst/>
          </a:prstGeom>
          <a:noFill/>
        </p:spPr>
        <p:txBody>
          <a:bodyPr wrap="square" rtlCol="0">
            <a:spAutoFit/>
          </a:bodyPr>
          <a:lstStyle/>
          <a:p>
            <a:pPr algn="ctr" defTabSz="704088">
              <a:spcAft>
                <a:spcPts val="600"/>
              </a:spcAft>
            </a:pPr>
            <a:r>
              <a:rPr lang="pt-BR" sz="3200" kern="1200" dirty="0">
                <a:solidFill>
                  <a:schemeClr val="tx1"/>
                </a:solidFill>
                <a:effectLst>
                  <a:outerShdw blurRad="38100" dist="38100" dir="2700000" algn="tl">
                    <a:srgbClr val="000000">
                      <a:alpha val="43137"/>
                    </a:srgbClr>
                  </a:outerShdw>
                </a:effectLst>
              </a:rPr>
              <a:t>A despeito de sua </a:t>
            </a:r>
            <a:r>
              <a:rPr lang="pt-BR" sz="3200" i="1" kern="1200" dirty="0">
                <a:solidFill>
                  <a:schemeClr val="tx1"/>
                </a:solidFill>
                <a:effectLst>
                  <a:outerShdw blurRad="38100" dist="38100" dir="2700000" algn="tl">
                    <a:srgbClr val="000000">
                      <a:alpha val="43137"/>
                    </a:srgbClr>
                  </a:outerShdw>
                </a:effectLst>
              </a:rPr>
              <a:t>Zona econômica especial </a:t>
            </a:r>
            <a:r>
              <a:rPr lang="pt-BR" sz="3200" kern="1200" dirty="0">
                <a:solidFill>
                  <a:schemeClr val="tx1"/>
                </a:solidFill>
                <a:effectLst>
                  <a:outerShdw blurRad="38100" dist="38100" dir="2700000" algn="tl">
                    <a:srgbClr val="000000">
                      <a:alpha val="43137"/>
                    </a:srgbClr>
                  </a:outerShdw>
                </a:effectLst>
              </a:rPr>
              <a:t>o AM tem a maior relação entre o valor gerado de ICMS e PIB entre os Estados brasileiros</a:t>
            </a:r>
            <a:endParaRPr lang="pt-BR" sz="4000" dirty="0">
              <a:effectLst>
                <a:outerShdw blurRad="38100" dist="38100" dir="2700000" algn="tl">
                  <a:srgbClr val="000000">
                    <a:alpha val="43137"/>
                  </a:srgbClr>
                </a:outerShdw>
              </a:effectLst>
            </a:endParaRPr>
          </a:p>
        </p:txBody>
      </p:sp>
      <p:pic>
        <p:nvPicPr>
          <p:cNvPr id="7" name="Imagem 6">
            <a:extLst>
              <a:ext uri="{FF2B5EF4-FFF2-40B4-BE49-F238E27FC236}">
                <a16:creationId xmlns:a16="http://schemas.microsoft.com/office/drawing/2014/main" id="{9E6ADFC1-9FB3-0277-FA18-3EA9992A0E9C}"/>
              </a:ext>
            </a:extLst>
          </p:cNvPr>
          <p:cNvPicPr>
            <a:picLocks noChangeAspect="1"/>
          </p:cNvPicPr>
          <p:nvPr/>
        </p:nvPicPr>
        <p:blipFill>
          <a:blip r:embed="rId2"/>
          <a:stretch>
            <a:fillRect/>
          </a:stretch>
        </p:blipFill>
        <p:spPr>
          <a:xfrm>
            <a:off x="3075000" y="2061869"/>
            <a:ext cx="8867620" cy="4309725"/>
          </a:xfrm>
          <a:prstGeom prst="rect">
            <a:avLst/>
          </a:prstGeom>
        </p:spPr>
      </p:pic>
    </p:spTree>
    <p:extLst>
      <p:ext uri="{BB962C8B-B14F-4D97-AF65-F5344CB8AC3E}">
        <p14:creationId xmlns:p14="http://schemas.microsoft.com/office/powerpoint/2010/main" val="2969832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dirty="0">
                <a:solidFill>
                  <a:srgbClr val="FFFFFF"/>
                </a:solidFill>
                <a:effectLst>
                  <a:outerShdw blurRad="38100" dist="38100" dir="2700000" algn="tl">
                    <a:srgbClr val="000000">
                      <a:alpha val="43137"/>
                    </a:srgbClr>
                  </a:outerShdw>
                </a:effectLst>
                <a:latin typeface="+mj-lt"/>
                <a:ea typeface="+mj-ea"/>
                <a:cs typeface="+mj-cs"/>
              </a:rPr>
              <a:t>ZFM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na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Reforma</a:t>
            </a:r>
            <a:r>
              <a:rPr lang="en-US" sz="4000" kern="1200" dirty="0">
                <a:solidFill>
                  <a:srgbClr val="FFFFFF"/>
                </a:solidFill>
                <a:effectLst>
                  <a:outerShdw blurRad="38100" dist="38100" dir="2700000" algn="tl">
                    <a:srgbClr val="000000">
                      <a:alpha val="43137"/>
                    </a:srgbClr>
                  </a:outerShdw>
                </a:effectLst>
                <a:latin typeface="+mj-lt"/>
                <a:ea typeface="+mj-ea"/>
                <a:cs typeface="+mj-cs"/>
              </a:rPr>
              <a:t> </a:t>
            </a:r>
            <a:r>
              <a:rPr lang="en-US" sz="4000" kern="1200" dirty="0" err="1">
                <a:solidFill>
                  <a:srgbClr val="FFFFFF"/>
                </a:solidFill>
                <a:effectLst>
                  <a:outerShdw blurRad="38100" dist="38100" dir="2700000" algn="tl">
                    <a:srgbClr val="000000">
                      <a:alpha val="43137"/>
                    </a:srgbClr>
                  </a:outerShdw>
                </a:effectLst>
                <a:latin typeface="+mj-lt"/>
                <a:ea typeface="+mj-ea"/>
                <a:cs typeface="+mj-cs"/>
              </a:rPr>
              <a:t>Tributária</a:t>
            </a:r>
            <a:r>
              <a:rPr lang="en-US" sz="4000" kern="1200" dirty="0">
                <a:solidFill>
                  <a:srgbClr val="FFFFFF"/>
                </a:solidFill>
                <a:effectLst>
                  <a:outerShdw blurRad="38100" dist="38100" dir="2700000" algn="tl">
                    <a:srgbClr val="000000">
                      <a:alpha val="43137"/>
                    </a:srgbClr>
                  </a:outerShdw>
                </a:effectLst>
                <a:latin typeface="+mj-lt"/>
                <a:ea typeface="+mj-ea"/>
                <a:cs typeface="+mj-cs"/>
              </a:rPr>
              <a:t> - REDAÇÃO</a:t>
            </a:r>
            <a:endParaRPr lang="en-US" sz="4000" kern="1200" dirty="0">
              <a:solidFill>
                <a:srgbClr val="FFFFFF"/>
              </a:solidFill>
              <a:latin typeface="+mj-lt"/>
              <a:ea typeface="+mj-ea"/>
              <a:cs typeface="+mj-cs"/>
            </a:endParaRPr>
          </a:p>
        </p:txBody>
      </p:sp>
      <p:sp>
        <p:nvSpPr>
          <p:cNvPr id="9" name="CaixaDeTexto 8">
            <a:extLst>
              <a:ext uri="{FF2B5EF4-FFF2-40B4-BE49-F238E27FC236}">
                <a16:creationId xmlns:a16="http://schemas.microsoft.com/office/drawing/2014/main" id="{014C1AE5-F323-4890-E9D4-978BDE868247}"/>
              </a:ext>
            </a:extLst>
          </p:cNvPr>
          <p:cNvSpPr txBox="1"/>
          <p:nvPr/>
        </p:nvSpPr>
        <p:spPr>
          <a:xfrm>
            <a:off x="183048" y="2484734"/>
            <a:ext cx="11232572" cy="4247317"/>
          </a:xfrm>
          <a:prstGeom prst="rect">
            <a:avLst/>
          </a:prstGeom>
          <a:noFill/>
        </p:spPr>
        <p:txBody>
          <a:bodyPr wrap="square">
            <a:spAutoFit/>
          </a:bodyPr>
          <a:lstStyle/>
          <a:p>
            <a:pPr marL="138862" marR="137884" algn="just" defTabSz="704088">
              <a:spcAft>
                <a:spcPts val="600"/>
              </a:spcAft>
            </a:pPr>
            <a:r>
              <a:rPr lang="pt-PT" sz="2000" kern="1200" dirty="0">
                <a:solidFill>
                  <a:schemeClr val="tx1"/>
                </a:solidFill>
                <a:effectLst>
                  <a:outerShdw blurRad="38100" dist="38100" dir="2700000" algn="tl">
                    <a:srgbClr val="000000">
                      <a:alpha val="43137"/>
                    </a:srgbClr>
                  </a:outerShdw>
                </a:effectLst>
                <a:latin typeface="Carlito" panose="020F0502020204030204" pitchFamily="34" charset="0"/>
                <a:ea typeface="+mn-ea"/>
                <a:cs typeface="+mn-cs"/>
              </a:rPr>
              <a:t>Art. 92-B </a:t>
            </a:r>
            <a:r>
              <a:rPr lang="pt-PT" sz="2000" kern="1200" dirty="0">
                <a:solidFill>
                  <a:schemeClr val="tx1"/>
                </a:solidFill>
                <a:latin typeface="Carlito" panose="020F0502020204030204" pitchFamily="34" charset="0"/>
                <a:ea typeface="+mn-ea"/>
                <a:cs typeface="+mn-cs"/>
              </a:rPr>
              <a:t>- A legislação complementar ou ordinária que disciplinar os tributos introduzidos por esta Emenda Constitucional estabelecerá os mecanismos necessários para manter, em caráter geral, o diferencial competitivo assegurado pelos arts.40 e 92-A, deste Ato das Disposiçoes Constitucionais Transitórias, nos níveis estabelecidos pela legislação tributária modificada ou extinta por esta Emenda Constitucional, na data de sua promulgação, sejam de caráter fiscal, parafiscal, econômico ou financeiro</a:t>
            </a:r>
            <a:r>
              <a:rPr lang="pt-PT" sz="2000" dirty="0">
                <a:latin typeface="Carlito" panose="020F0502020204030204" pitchFamily="34" charset="0"/>
              </a:rPr>
              <a:t>, inclusive com a utilização do imposto que trata o art. 153, inciso VIII, da Constituição Federal, que poderá ampliar a sua incidência para alcançar a produção, comercialização ou importação de bens que tenham industrialização na Zona Franca de Manaus, garantindo tratamento favorecido às operações originadas na região.</a:t>
            </a:r>
          </a:p>
          <a:p>
            <a:pPr marL="138862" marR="137884" algn="just" defTabSz="704088">
              <a:spcAft>
                <a:spcPts val="600"/>
              </a:spcAft>
            </a:pPr>
            <a:endParaRPr lang="pt-PT" sz="2000" dirty="0">
              <a:latin typeface="Carlito" panose="020F0502020204030204" pitchFamily="34" charset="0"/>
            </a:endParaRPr>
          </a:p>
          <a:p>
            <a:pPr marL="138862" marR="137884" algn="just" defTabSz="704088">
              <a:spcAft>
                <a:spcPts val="600"/>
              </a:spcAft>
            </a:pPr>
            <a:r>
              <a:rPr lang="pt-PT" sz="2000" dirty="0">
                <a:effectLst>
                  <a:outerShdw blurRad="38100" dist="38100" dir="2700000" algn="tl">
                    <a:srgbClr val="000000">
                      <a:alpha val="43137"/>
                    </a:srgbClr>
                  </a:outerShdw>
                </a:effectLst>
                <a:latin typeface="Carlito" panose="020F0502020204030204" pitchFamily="34" charset="0"/>
              </a:rPr>
              <a:t>Art 92-C </a:t>
            </a:r>
            <a:r>
              <a:rPr lang="pt-PT" sz="2000" dirty="0">
                <a:latin typeface="Carlito" panose="020F0502020204030204" pitchFamily="34" charset="0"/>
              </a:rPr>
              <a:t>–</a:t>
            </a:r>
            <a:r>
              <a:rPr lang="pt-BR" sz="2000" dirty="0">
                <a:latin typeface="Carlito" panose="020F0502020204030204" pitchFamily="34" charset="0"/>
              </a:rPr>
              <a:t> Fica assegurado às Áreas de Livre Comércio, existentes à data de promulgação desta emenda, o tratamento tributário favorecido estabelecido pela legislação tributária modificada ou extinta por esta Emenda Constitucional.</a:t>
            </a:r>
            <a:endParaRPr lang="pt-PT" sz="2000" dirty="0">
              <a:latin typeface="Carlito" panose="020F0502020204030204" pitchFamily="34" charset="0"/>
            </a:endParaRPr>
          </a:p>
        </p:txBody>
      </p:sp>
      <p:sp>
        <p:nvSpPr>
          <p:cNvPr id="3" name="Subtítulo 2">
            <a:extLst>
              <a:ext uri="{FF2B5EF4-FFF2-40B4-BE49-F238E27FC236}">
                <a16:creationId xmlns:a16="http://schemas.microsoft.com/office/drawing/2014/main" id="{DF1CFC7D-6884-729A-174D-7B446C2945A7}"/>
              </a:ext>
            </a:extLst>
          </p:cNvPr>
          <p:cNvSpPr>
            <a:spLocks noGrp="1"/>
          </p:cNvSpPr>
          <p:nvPr>
            <p:ph type="subTitle" idx="1"/>
          </p:nvPr>
        </p:nvSpPr>
        <p:spPr>
          <a:xfrm>
            <a:off x="3574473" y="1745027"/>
            <a:ext cx="4431224" cy="359585"/>
          </a:xfrm>
        </p:spPr>
        <p:txBody>
          <a:bodyPr anchor="ctr" anchorCtr="1">
            <a:noAutofit/>
          </a:bodyPr>
          <a:lstStyle/>
          <a:p>
            <a:pPr defTabSz="704088">
              <a:spcBef>
                <a:spcPts val="770"/>
              </a:spcBef>
            </a:pPr>
            <a:r>
              <a:rPr lang="pt-BR" sz="3600" kern="1200" dirty="0">
                <a:solidFill>
                  <a:schemeClr val="accent1">
                    <a:lumMod val="75000"/>
                  </a:schemeClr>
                </a:solidFill>
                <a:effectLst>
                  <a:outerShdw blurRad="38100" dist="38100" dir="2700000" algn="tl">
                    <a:srgbClr val="000000">
                      <a:alpha val="43137"/>
                    </a:srgbClr>
                  </a:outerShdw>
                </a:effectLst>
                <a:latin typeface="+mn-lt"/>
                <a:ea typeface="+mn-ea"/>
                <a:cs typeface="+mn-cs"/>
              </a:rPr>
              <a:t>COMPETITIVIDADE</a:t>
            </a:r>
            <a:endParaRPr lang="pt-BR" sz="3600"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0300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63A3EE9-6209-D026-BC07-4B53A3E189A2}"/>
              </a:ext>
            </a:extLst>
          </p:cNvPr>
          <p:cNvSpPr>
            <a:spLocks noGrp="1"/>
          </p:cNvSpPr>
          <p:nvPr>
            <p:ph type="ctrTitle"/>
          </p:nvPr>
        </p:nvSpPr>
        <p:spPr>
          <a:xfrm>
            <a:off x="1371597" y="348865"/>
            <a:ext cx="10044023" cy="877729"/>
          </a:xfrm>
        </p:spPr>
        <p:txBody>
          <a:bodyPr vert="horz" lIns="91440" tIns="45720" rIns="91440" bIns="45720" rtlCol="0" anchor="ctr" anchorCtr="0">
            <a:normAutofit/>
          </a:bodyPr>
          <a:lstStyle/>
          <a:p>
            <a:pPr algn="l"/>
            <a:r>
              <a:rPr lang="en-US" sz="4000" kern="1200">
                <a:solidFill>
                  <a:srgbClr val="FFFFFF"/>
                </a:solidFill>
                <a:effectLst>
                  <a:outerShdw blurRad="38100" dist="38100" dir="2700000" algn="tl">
                    <a:srgbClr val="000000">
                      <a:alpha val="43137"/>
                    </a:srgbClr>
                  </a:outerShdw>
                </a:effectLst>
                <a:latin typeface="+mj-lt"/>
                <a:ea typeface="+mj-ea"/>
                <a:cs typeface="+mj-cs"/>
              </a:rPr>
              <a:t>ZFM na Reforma Tributária</a:t>
            </a:r>
            <a:endParaRPr lang="en-US" sz="4000" kern="1200">
              <a:solidFill>
                <a:srgbClr val="FFFFFF"/>
              </a:solidFill>
              <a:latin typeface="+mj-lt"/>
              <a:ea typeface="+mj-ea"/>
              <a:cs typeface="+mj-cs"/>
            </a:endParaRPr>
          </a:p>
        </p:txBody>
      </p:sp>
      <p:sp>
        <p:nvSpPr>
          <p:cNvPr id="3" name="Subtítulo 2">
            <a:extLst>
              <a:ext uri="{FF2B5EF4-FFF2-40B4-BE49-F238E27FC236}">
                <a16:creationId xmlns:a16="http://schemas.microsoft.com/office/drawing/2014/main" id="{1CAA27E8-2AED-5DCF-C9C0-73DE35C676D0}"/>
              </a:ext>
            </a:extLst>
          </p:cNvPr>
          <p:cNvSpPr>
            <a:spLocks noGrp="1"/>
          </p:cNvSpPr>
          <p:nvPr>
            <p:ph type="subTitle" idx="1"/>
          </p:nvPr>
        </p:nvSpPr>
        <p:spPr>
          <a:xfrm>
            <a:off x="2639290" y="1745027"/>
            <a:ext cx="7554191" cy="359585"/>
          </a:xfrm>
        </p:spPr>
        <p:txBody>
          <a:bodyPr anchor="ctr" anchorCtr="1">
            <a:noAutofit/>
          </a:bodyPr>
          <a:lstStyle/>
          <a:p>
            <a:pPr defTabSz="704088">
              <a:spcBef>
                <a:spcPts val="770"/>
              </a:spcBef>
            </a:pPr>
            <a:r>
              <a:rPr lang="pt-BR" sz="3600" dirty="0">
                <a:solidFill>
                  <a:schemeClr val="accent1">
                    <a:lumMod val="75000"/>
                  </a:schemeClr>
                </a:solidFill>
                <a:effectLst>
                  <a:outerShdw blurRad="38100" dist="38100" dir="2700000" algn="tl">
                    <a:srgbClr val="000000">
                      <a:alpha val="43137"/>
                    </a:srgbClr>
                  </a:outerShdw>
                </a:effectLst>
              </a:rPr>
              <a:t>PROTEÇÃO DA </a:t>
            </a:r>
            <a:r>
              <a:rPr lang="pt-BR" sz="3600" kern="1200" dirty="0">
                <a:solidFill>
                  <a:schemeClr val="accent1">
                    <a:lumMod val="75000"/>
                  </a:schemeClr>
                </a:solidFill>
                <a:effectLst>
                  <a:outerShdw blurRad="38100" dist="38100" dir="2700000" algn="tl">
                    <a:srgbClr val="000000">
                      <a:alpha val="43137"/>
                    </a:srgbClr>
                  </a:outerShdw>
                </a:effectLst>
                <a:latin typeface="+mn-lt"/>
                <a:ea typeface="+mn-ea"/>
                <a:cs typeface="+mn-cs"/>
              </a:rPr>
              <a:t>ARRECADAÇÃO</a:t>
            </a:r>
            <a:endParaRPr lang="pt-BR" sz="3600" dirty="0">
              <a:solidFill>
                <a:schemeClr val="accent1">
                  <a:lumMod val="75000"/>
                </a:schemeClr>
              </a:solidFill>
              <a:effectLst>
                <a:outerShdw blurRad="38100" dist="38100" dir="2700000" algn="tl">
                  <a:srgbClr val="000000">
                    <a:alpha val="43137"/>
                  </a:srgbClr>
                </a:outerShdw>
              </a:effectLst>
            </a:endParaRPr>
          </a:p>
        </p:txBody>
      </p:sp>
      <p:sp>
        <p:nvSpPr>
          <p:cNvPr id="5" name="CaixaDeTexto 4">
            <a:extLst>
              <a:ext uri="{FF2B5EF4-FFF2-40B4-BE49-F238E27FC236}">
                <a16:creationId xmlns:a16="http://schemas.microsoft.com/office/drawing/2014/main" id="{204EB295-BDC1-A41E-19C1-0A9A252DA588}"/>
              </a:ext>
            </a:extLst>
          </p:cNvPr>
          <p:cNvSpPr txBox="1"/>
          <p:nvPr/>
        </p:nvSpPr>
        <p:spPr>
          <a:xfrm>
            <a:off x="366647" y="2395240"/>
            <a:ext cx="11458706" cy="4462760"/>
          </a:xfrm>
          <a:prstGeom prst="rect">
            <a:avLst/>
          </a:prstGeom>
          <a:noFill/>
        </p:spPr>
        <p:txBody>
          <a:bodyPr wrap="square">
            <a:spAutoFit/>
          </a:bodyPr>
          <a:lstStyle/>
          <a:p>
            <a:pPr marL="138862" marR="137884" algn="just" defTabSz="704088">
              <a:spcAft>
                <a:spcPts val="600"/>
              </a:spcAft>
            </a:pPr>
            <a:r>
              <a:rPr lang="pt-BR" sz="2400" b="1" dirty="0" err="1">
                <a:solidFill>
                  <a:srgbClr val="000000"/>
                </a:solidFill>
                <a:effectLst/>
                <a:ea typeface="NSimSun" panose="02010609030101010101" pitchFamily="49" charset="-122"/>
                <a:cs typeface="Arial" panose="020B0604020202020204" pitchFamily="34" charset="0"/>
              </a:rPr>
              <a:t>Art</a:t>
            </a:r>
            <a:r>
              <a:rPr lang="pt-BR" sz="2400" b="1" dirty="0">
                <a:solidFill>
                  <a:srgbClr val="000000"/>
                </a:solidFill>
                <a:effectLst/>
                <a:ea typeface="NSimSun" panose="02010609030101010101" pitchFamily="49" charset="-122"/>
                <a:cs typeface="Arial" panose="020B0604020202020204" pitchFamily="34" charset="0"/>
              </a:rPr>
              <a:t> 92- b</a:t>
            </a:r>
          </a:p>
          <a:p>
            <a:pPr marL="138862" marR="137884" algn="just" defTabSz="704088">
              <a:spcAft>
                <a:spcPts val="600"/>
              </a:spcAft>
            </a:pPr>
            <a:r>
              <a:rPr lang="pt-BR" sz="2400" b="1" dirty="0">
                <a:solidFill>
                  <a:srgbClr val="000000"/>
                </a:solidFill>
                <a:ea typeface="NSimSun" panose="02010609030101010101" pitchFamily="49" charset="-122"/>
                <a:cs typeface="Arial" panose="020B0604020202020204" pitchFamily="34" charset="0"/>
              </a:rPr>
              <a:t>...</a:t>
            </a:r>
            <a:endParaRPr lang="pt-BR" sz="2400" b="1" dirty="0">
              <a:solidFill>
                <a:srgbClr val="000000"/>
              </a:solidFill>
              <a:effectLst/>
              <a:ea typeface="NSimSun" panose="02010609030101010101" pitchFamily="49" charset="-122"/>
              <a:cs typeface="Arial" panose="020B0604020202020204" pitchFamily="34" charset="0"/>
            </a:endParaRPr>
          </a:p>
          <a:p>
            <a:pPr marL="138862" marR="137884" algn="just" defTabSz="704088">
              <a:spcAft>
                <a:spcPts val="600"/>
              </a:spcAft>
            </a:pPr>
            <a:r>
              <a:rPr lang="pt-BR" sz="2400" b="1" dirty="0">
                <a:solidFill>
                  <a:srgbClr val="000000"/>
                </a:solidFill>
                <a:ea typeface="NSimSun" panose="02010609030101010101" pitchFamily="49" charset="-122"/>
                <a:cs typeface="Arial" panose="020B0604020202020204" pitchFamily="34" charset="0"/>
              </a:rPr>
              <a:t>3º. </a:t>
            </a:r>
            <a:r>
              <a:rPr lang="pt-BR" sz="2400" dirty="0">
                <a:solidFill>
                  <a:srgbClr val="000000"/>
                </a:solidFill>
                <a:ea typeface="NSimSun" panose="02010609030101010101" pitchFamily="49" charset="-122"/>
                <a:cs typeface="Arial" panose="020B0604020202020204" pitchFamily="34" charset="0"/>
              </a:rPr>
              <a:t>Fica instituído o Fundo de Compensação, Sustentabilidade e </a:t>
            </a:r>
            <a:r>
              <a:rPr lang="pt-BR" sz="2400" dirty="0">
                <a:solidFill>
                  <a:srgbClr val="000000"/>
                </a:solidFill>
                <a:effectLst/>
                <a:ea typeface="NSimSun" panose="02010609030101010101" pitchFamily="49" charset="-122"/>
                <a:cs typeface="Arial" panose="020B0604020202020204" pitchFamily="34" charset="0"/>
              </a:rPr>
              <a:t>Diversificação Econômica do Estado do Amazonas, que será constituído </a:t>
            </a:r>
            <a:r>
              <a:rPr lang="pt-BR" sz="2400" dirty="0">
                <a:solidFill>
                  <a:srgbClr val="000000"/>
                </a:solidFill>
                <a:effectLst>
                  <a:outerShdw blurRad="38100" dist="38100" dir="2700000" algn="tl">
                    <a:srgbClr val="000000">
                      <a:alpha val="43137"/>
                    </a:srgbClr>
                  </a:outerShdw>
                </a:effectLst>
                <a:ea typeface="NSimSun" panose="02010609030101010101" pitchFamily="49" charset="-122"/>
                <a:cs typeface="Arial" panose="020B0604020202020204" pitchFamily="34" charset="0"/>
              </a:rPr>
              <a:t>com recursos da União e por ela gerido</a:t>
            </a:r>
            <a:r>
              <a:rPr lang="pt-BR" sz="2400" dirty="0">
                <a:solidFill>
                  <a:srgbClr val="000000"/>
                </a:solidFill>
                <a:effectLst/>
                <a:ea typeface="NSimSun" panose="02010609030101010101" pitchFamily="49" charset="-122"/>
                <a:cs typeface="Arial" panose="020B0604020202020204" pitchFamily="34" charset="0"/>
              </a:rPr>
              <a:t>, cujos valores serão corrigidos pela variação anual da Receita Corrente Líquida da União, devendo:</a:t>
            </a:r>
          </a:p>
          <a:p>
            <a:pPr marL="596062" marR="137884" indent="-457200" algn="just" defTabSz="704088">
              <a:spcAft>
                <a:spcPts val="600"/>
              </a:spcAft>
              <a:buAutoNum type="alphaLcParenR"/>
            </a:pPr>
            <a:r>
              <a:rPr lang="pt-BR" sz="2400" dirty="0">
                <a:solidFill>
                  <a:srgbClr val="000000"/>
                </a:solidFill>
                <a:effectLst/>
                <a:ea typeface="NSimSun" panose="02010609030101010101" pitchFamily="49" charset="-122"/>
                <a:cs typeface="Arial" panose="020B0604020202020204" pitchFamily="34" charset="0"/>
              </a:rPr>
              <a:t>Entregar 40% (quarenta por cento) ao Estado do Amazonas a título de  recomposição de perdas de receitas com a mudança do regime de tributação;</a:t>
            </a:r>
          </a:p>
          <a:p>
            <a:pPr marL="596062" marR="137884" indent="-457200" algn="just" defTabSz="704088">
              <a:spcAft>
                <a:spcPts val="600"/>
              </a:spcAft>
              <a:buAutoNum type="alphaLcParenR"/>
            </a:pPr>
            <a:r>
              <a:rPr lang="pt-BR" sz="2400">
                <a:solidFill>
                  <a:srgbClr val="000000"/>
                </a:solidFill>
                <a:effectLst/>
                <a:ea typeface="NSimSun" panose="02010609030101010101" pitchFamily="49" charset="-122"/>
                <a:cs typeface="Arial" panose="020B0604020202020204" pitchFamily="34" charset="0"/>
              </a:rPr>
              <a:t>Aplicar 60</a:t>
            </a:r>
            <a:r>
              <a:rPr lang="pt-BR" sz="2400" dirty="0">
                <a:solidFill>
                  <a:srgbClr val="000000"/>
                </a:solidFill>
                <a:effectLst/>
                <a:ea typeface="NSimSun" panose="02010609030101010101" pitchFamily="49" charset="-122"/>
                <a:cs typeface="Arial" panose="020B0604020202020204" pitchFamily="34" charset="0"/>
              </a:rPr>
              <a:t>% (sessenta por cento) para fomentar a criação de novas matrizes econômicas para o Estado, visando agregar novas atividades àquelas desenvolvidas pelas empresas instaladas na Zona Franca de Manaus.</a:t>
            </a:r>
            <a:r>
              <a:rPr lang="pt-BR" sz="2400" dirty="0">
                <a:solidFill>
                  <a:srgbClr val="FF0000"/>
                </a:solidFill>
                <a:effectLst/>
                <a:ea typeface="NSimSun" panose="02010609030101010101" pitchFamily="49" charset="-122"/>
                <a:cs typeface="Arial" panose="020B0604020202020204" pitchFamily="34" charset="0"/>
              </a:rPr>
              <a:t> </a:t>
            </a:r>
            <a:endParaRPr lang="pt-BR" sz="3200" dirty="0">
              <a:solidFill>
                <a:srgbClr val="FF0000"/>
              </a:solidFill>
              <a:effectLst/>
              <a:ea typeface="Carlito" panose="020F0502020204030204" pitchFamily="34" charset="0"/>
            </a:endParaRPr>
          </a:p>
        </p:txBody>
      </p:sp>
    </p:spTree>
    <p:extLst>
      <p:ext uri="{BB962C8B-B14F-4D97-AF65-F5344CB8AC3E}">
        <p14:creationId xmlns:p14="http://schemas.microsoft.com/office/powerpoint/2010/main" val="245522829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1120</TotalTime>
  <Words>608</Words>
  <Application>Microsoft Office PowerPoint</Application>
  <PresentationFormat>Widescreen</PresentationFormat>
  <Paragraphs>44</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Arial</vt:lpstr>
      <vt:lpstr>Calibri</vt:lpstr>
      <vt:lpstr>Calibri Light</vt:lpstr>
      <vt:lpstr>Carlito</vt:lpstr>
      <vt:lpstr>Wingdings</vt:lpstr>
      <vt:lpstr>Tema do Office</vt:lpstr>
      <vt:lpstr>ZFM na Reforma Tributária – Sintese da Questão</vt:lpstr>
      <vt:lpstr>ZFM na Reforma Tributária –  a Visão da Arrecadação</vt:lpstr>
      <vt:lpstr>2021 ARRECADAÇÃO FEDERAL NO AMAZONAS VS TRANSFERENCIAS RECEBIDAS </vt:lpstr>
      <vt:lpstr>ARRECADAÇÃO FEDERAL NO AMAZONAS VS TRANSFERENCIAS RECEBIDAS (2000-2019)</vt:lpstr>
      <vt:lpstr>ZFM na Reforma Tributária – O ICMS</vt:lpstr>
      <vt:lpstr>Apresentação do PowerPoint</vt:lpstr>
      <vt:lpstr>ZFM na Reforma Tributária</vt:lpstr>
      <vt:lpstr>ZFM na Reforma Tributária – O ICMS</vt:lpstr>
      <vt:lpstr>ZFM na Reforma Tributária - REDAÇÃO</vt:lpstr>
      <vt:lpstr>ZFM na Reforma Tributária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ZFM na Reforma Tributária</dc:title>
  <dc:creator>Thomaz Nogueira</dc:creator>
  <cp:lastModifiedBy>Thomaz Nogueira</cp:lastModifiedBy>
  <cp:revision>7</cp:revision>
  <dcterms:created xsi:type="dcterms:W3CDTF">2023-07-04T14:17:15Z</dcterms:created>
  <dcterms:modified xsi:type="dcterms:W3CDTF">2023-07-05T12:01:43Z</dcterms:modified>
</cp:coreProperties>
</file>